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53" r:id="rId2"/>
    <p:sldId id="358" r:id="rId3"/>
    <p:sldId id="276" r:id="rId4"/>
    <p:sldId id="310" r:id="rId5"/>
    <p:sldId id="311" r:id="rId6"/>
    <p:sldId id="284" r:id="rId7"/>
    <p:sldId id="315" r:id="rId8"/>
    <p:sldId id="314" r:id="rId9"/>
    <p:sldId id="316" r:id="rId10"/>
    <p:sldId id="318" r:id="rId11"/>
    <p:sldId id="264" r:id="rId12"/>
    <p:sldId id="342" r:id="rId13"/>
    <p:sldId id="269" r:id="rId14"/>
    <p:sldId id="270" r:id="rId15"/>
    <p:sldId id="271" r:id="rId16"/>
    <p:sldId id="272" r:id="rId17"/>
    <p:sldId id="275" r:id="rId18"/>
    <p:sldId id="319" r:id="rId19"/>
    <p:sldId id="321" r:id="rId20"/>
    <p:sldId id="317" r:id="rId21"/>
    <p:sldId id="322" r:id="rId22"/>
    <p:sldId id="325" r:id="rId23"/>
    <p:sldId id="326" r:id="rId24"/>
    <p:sldId id="327" r:id="rId25"/>
    <p:sldId id="345" r:id="rId26"/>
    <p:sldId id="312" r:id="rId27"/>
    <p:sldId id="328" r:id="rId28"/>
    <p:sldId id="329" r:id="rId29"/>
    <p:sldId id="338" r:id="rId30"/>
    <p:sldId id="339" r:id="rId31"/>
    <p:sldId id="341" r:id="rId32"/>
    <p:sldId id="340" r:id="rId33"/>
    <p:sldId id="344" r:id="rId34"/>
    <p:sldId id="369" r:id="rId35"/>
    <p:sldId id="33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ла Кравчук" userId="bcd60c0b-800d-4c46-9d21-aac6a3faa93f" providerId="ADAL" clId="{CC80A309-0A35-4866-9261-BC78C529FDD0}"/>
  </pc:docChgLst>
  <pc:docChgLst>
    <pc:chgData name="Алла Кравчук" userId="bcd60c0b-800d-4c46-9d21-aac6a3faa93f" providerId="ADAL" clId="{42D461B9-9786-4CAE-AA1C-4C55D4159D8D}"/>
    <pc:docChg chg="modSld">
      <pc:chgData name="Алла Кравчук" userId="bcd60c0b-800d-4c46-9d21-aac6a3faa93f" providerId="ADAL" clId="{42D461B9-9786-4CAE-AA1C-4C55D4159D8D}" dt="2024-01-18T14:20:40.900" v="0" actId="13926"/>
      <pc:docMkLst>
        <pc:docMk/>
      </pc:docMkLst>
      <pc:sldChg chg="modSp">
        <pc:chgData name="Алла Кравчук" userId="bcd60c0b-800d-4c46-9d21-aac6a3faa93f" providerId="ADAL" clId="{42D461B9-9786-4CAE-AA1C-4C55D4159D8D}" dt="2024-01-18T14:20:40.900" v="0" actId="13926"/>
        <pc:sldMkLst>
          <pc:docMk/>
          <pc:sldMk cId="331588994" sldId="303"/>
        </pc:sldMkLst>
        <pc:spChg chg="mod">
          <ac:chgData name="Алла Кравчук" userId="bcd60c0b-800d-4c46-9d21-aac6a3faa93f" providerId="ADAL" clId="{42D461B9-9786-4CAE-AA1C-4C55D4159D8D}" dt="2024-01-18T14:20:40.900" v="0" actId="13926"/>
          <ac:spMkLst>
            <pc:docMk/>
            <pc:sldMk cId="331588994" sldId="303"/>
            <ac:spMk id="3" creationId="{81688CDD-2622-456D-B8DA-1D7CBAC63CA1}"/>
          </ac:spMkLst>
        </pc:spChg>
      </pc:sldChg>
    </pc:docChg>
  </pc:docChgLst>
  <pc:docChgLst>
    <pc:chgData name="Алла Кравчук" userId="bcd60c0b-800d-4c46-9d21-aac6a3faa93f" providerId="ADAL" clId="{52D37EE4-2C8B-410B-A569-634C9D246C1A}"/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E850D0-4853-4192-BF38-31043AD55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868" y="1961965"/>
            <a:ext cx="7809143" cy="2778711"/>
          </a:xfrm>
        </p:spPr>
        <p:txBody>
          <a:bodyPr/>
          <a:lstStyle/>
          <a:p>
            <a:pPr algn="l"/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pl-PL" sz="2800" dirty="0">
                <a:latin typeface="Arial Black" panose="020B0A04020102020204" pitchFamily="34" charset="0"/>
              </a:rPr>
              <a:t>Typy odstępstw od normy składniowej </a:t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dirty="0">
                <a:latin typeface="Arial Black" panose="020B0A04020102020204" pitchFamily="34" charset="0"/>
              </a:rPr>
              <a:t>w polszczyźnie użytkowników </a:t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dirty="0">
                <a:latin typeface="Arial Black" panose="020B0A04020102020204" pitchFamily="34" charset="0"/>
              </a:rPr>
              <a:t>z pierwszym językiem ukraińskim</a:t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Cz. 2</a:t>
            </a:r>
            <a:r>
              <a:rPr lang="pl-PL" sz="28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Kryteria: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pochodzenia i rangi</a:t>
            </a:r>
            <a:r>
              <a:rPr lang="uk-UA" sz="3600" dirty="0"/>
              <a:t/>
            </a:r>
            <a:br>
              <a:rPr lang="uk-UA" sz="3600" dirty="0"/>
            </a:br>
            <a:endParaRPr lang="pl-PL" sz="3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7ED01CA-B2CF-4982-9451-E227B7F22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Ałła Krawczuk</a:t>
            </a:r>
            <a:r>
              <a:rPr lang="pl-PL" dirty="0"/>
              <a:t>,</a:t>
            </a:r>
            <a:br>
              <a:rPr lang="pl-PL" dirty="0"/>
            </a:br>
            <a:r>
              <a:rPr lang="pl-PL" i="1" dirty="0"/>
              <a:t>Narodowy Uniwersytet Lwowski </a:t>
            </a:r>
            <a:br>
              <a:rPr lang="pl-PL" i="1" dirty="0"/>
            </a:br>
            <a:r>
              <a:rPr lang="pl-PL" i="1" dirty="0"/>
              <a:t>im. Iwana Franki (Ukraina)</a:t>
            </a:r>
            <a:br>
              <a:rPr lang="pl-PL" i="1" dirty="0"/>
            </a:br>
            <a:r>
              <a:rPr lang="pl-PL" i="1" dirty="0"/>
              <a:t>alla.kravchuk@lnu.edu.ua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B718EAD-505F-485A-A833-8006BAE3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038" y="2798585"/>
            <a:ext cx="3245962" cy="123589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FE47BFF-1C83-4C2B-A4BC-867BE10A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625" y="4192400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0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DEA9139-3A91-46CF-BAF9-B77F1391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569" y="747104"/>
            <a:ext cx="1115665" cy="104250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ADB7A7-E696-415F-AB7B-D21A1070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FAF7F6-FDD4-4B68-87C7-643DA3D3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planować iść / kupić / napisać / obejrzeć / uruchomić / wybudować / zatrudnić / zrobić</a:t>
            </a:r>
            <a:r>
              <a:rPr lang="pl-PL" dirty="0"/>
              <a:t> etc.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ADCB54C-E64E-4D9D-B175-B2CF1039C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9E0E4A-5114-46B7-B058-245D0FDD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i="1" dirty="0"/>
              <a:t>planować</a:t>
            </a:r>
            <a:r>
              <a:rPr lang="pl-PL" dirty="0"/>
              <a:t> + bezokolicznik </a:t>
            </a:r>
            <a:br>
              <a:rPr lang="pl-PL" dirty="0"/>
            </a:br>
            <a:r>
              <a:rPr lang="pl-PL" dirty="0"/>
              <a:t>czy</a:t>
            </a:r>
            <a:br>
              <a:rPr lang="pl-PL" dirty="0"/>
            </a:br>
            <a:r>
              <a:rPr lang="pl-PL" i="1" dirty="0"/>
              <a:t>planować</a:t>
            </a:r>
            <a:r>
              <a:rPr lang="pl-PL" dirty="0"/>
              <a:t> + rzeczownik odczasownikowy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1DE42E55-9792-4A69-9507-17390274941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84412" y="2734322"/>
          <a:ext cx="8043168" cy="35155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7868">
                  <a:extLst>
                    <a:ext uri="{9D8B030D-6E8A-4147-A177-3AD203B41FA5}">
                      <a16:colId xmlns:a16="http://schemas.microsoft.com/office/drawing/2014/main" xmlns="" val="1013080330"/>
                    </a:ext>
                  </a:extLst>
                </a:gridCol>
                <a:gridCol w="7235300">
                  <a:extLst>
                    <a:ext uri="{9D8B030D-6E8A-4147-A177-3AD203B41FA5}">
                      <a16:colId xmlns:a16="http://schemas.microsoft.com/office/drawing/2014/main" xmlns="" val="1568537252"/>
                    </a:ext>
                  </a:extLst>
                </a:gridCol>
              </a:tblGrid>
              <a:tr h="1130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NSPP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i="1" dirty="0">
                          <a:effectLst/>
                        </a:rPr>
                        <a:t>Ktoś planuje coś </a:t>
                      </a:r>
                      <a:r>
                        <a:rPr lang="pl-PL" sz="2000" dirty="0">
                          <a:effectLst/>
                        </a:rPr>
                        <a:t>(nie: </a:t>
                      </a:r>
                      <a:r>
                        <a:rPr lang="pl-PL" sz="2000" i="1" dirty="0">
                          <a:effectLst/>
                        </a:rPr>
                        <a:t>ktoś planuje </a:t>
                      </a:r>
                      <a:r>
                        <a:rPr lang="pl-PL" sz="2000" dirty="0">
                          <a:effectLst/>
                        </a:rPr>
                        <a:t>+ bezokolicznik): </a:t>
                      </a:r>
                      <a:r>
                        <a:rPr lang="pl-PL" sz="2000" i="1" dirty="0">
                          <a:effectLst/>
                        </a:rPr>
                        <a:t>Planujemy kupno nowego samochodu </a:t>
                      </a:r>
                      <a:r>
                        <a:rPr lang="pl-PL" sz="2000" dirty="0">
                          <a:effectLst/>
                        </a:rPr>
                        <a:t>(nie: </a:t>
                      </a:r>
                      <a:r>
                        <a:rPr lang="pl-PL" sz="2000" i="1" dirty="0">
                          <a:effectLst/>
                        </a:rPr>
                        <a:t>kupić nowy samochód</a:t>
                      </a:r>
                      <a:r>
                        <a:rPr lang="pl-PL" sz="2000" dirty="0">
                          <a:effectLst/>
                        </a:rPr>
                        <a:t>)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00074506"/>
                  </a:ext>
                </a:extLst>
              </a:tr>
              <a:tr h="397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USJP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Brak kontekstów z bezokolicznikiem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7870691"/>
                  </a:ext>
                </a:extLst>
              </a:tr>
              <a:tr h="7950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SWJP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Brak kontekstów z bezokolicznikiem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3298121"/>
                  </a:ext>
                </a:extLst>
              </a:tr>
              <a:tr h="1192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ISJP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 ilustracji</a:t>
                      </a:r>
                      <a:r>
                        <a:rPr lang="uk-UA" sz="2000" dirty="0">
                          <a:effectLst/>
                        </a:rPr>
                        <a:t>: </a:t>
                      </a:r>
                      <a:r>
                        <a:rPr lang="pl-PL" sz="2000" i="1" dirty="0">
                          <a:effectLst/>
                        </a:rPr>
                        <a:t>Prawie każda młoda kobieta </a:t>
                      </a:r>
                      <a:r>
                        <a:rPr lang="pl-PL" sz="2000" i="1" spc="100" dirty="0">
                          <a:effectLst/>
                        </a:rPr>
                        <a:t>planuje urodzić</a:t>
                      </a:r>
                      <a:r>
                        <a:rPr lang="pl-PL" sz="2000" i="1" dirty="0">
                          <a:effectLst/>
                        </a:rPr>
                        <a:t> dziecko lub przynajmniej liczy się z taką możliwością</a:t>
                      </a:r>
                      <a:endParaRPr lang="pl-PL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081256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B9DE4A7D-26FE-4E16-8A98-24FB6038B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63299"/>
            <a:ext cx="2804403" cy="106079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93AEF47-F68C-44D6-8BAB-34F4BAD2F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468" y="763299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430AC20-6081-4692-9055-A6B04D0A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09E504-AD8C-448B-BC65-F89B255C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Mirosław Bańko, </a:t>
            </a:r>
            <a:r>
              <a:rPr lang="pl-PL" i="1" dirty="0"/>
              <a:t>Słownik wyrazów kłopotliwych </a:t>
            </a:r>
            <a:r>
              <a:rPr lang="pl-PL" dirty="0"/>
              <a:t>(Warszawa </a:t>
            </a:r>
            <a:r>
              <a:rPr lang="pl-PL" u="sng" dirty="0"/>
              <a:t>1994</a:t>
            </a:r>
            <a:r>
              <a:rPr lang="pl-PL" dirty="0"/>
              <a:t>):</a:t>
            </a:r>
          </a:p>
          <a:p>
            <a:pPr marL="0" indent="0">
              <a:buNone/>
            </a:pPr>
            <a:r>
              <a:rPr lang="pl-PL" dirty="0"/>
              <a:t>„[…] łączenie czasownika </a:t>
            </a:r>
            <a:r>
              <a:rPr lang="pl-PL" i="1" dirty="0"/>
              <a:t>planować</a:t>
            </a:r>
            <a:r>
              <a:rPr lang="pl-PL" dirty="0"/>
              <a:t> z bezokolicznikiem – np. </a:t>
            </a:r>
            <a:r>
              <a:rPr lang="pl-PL" i="1" dirty="0"/>
              <a:t>Planujemy wyjechać nad morze</a:t>
            </a:r>
            <a:r>
              <a:rPr lang="pl-PL" dirty="0"/>
              <a:t> – jest zwyczajem stosunkowo nowym, który mimo znacznego rozpowszechnienia się </a:t>
            </a:r>
            <a:r>
              <a:rPr lang="pl-PL" u="sng" dirty="0"/>
              <a:t>nie doczekał się jeszcze aprobaty w słownikach</a:t>
            </a:r>
            <a:r>
              <a:rPr lang="pl-PL" dirty="0"/>
              <a:t>” (s. 243).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82A56E7-9819-40C2-A6F9-7BD44098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BBC1F18-EB09-4021-A4B4-E06FE2610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692" y="762373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88A060-3FD7-49E9-BDC2-7FB875CE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wsjp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8641533-A815-4937-9880-A2B110EAC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1834166"/>
            <a:ext cx="9889737" cy="556297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5890284-AC51-49C0-B34D-D2B84059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724" y="692769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424499A-8975-4735-B422-547BD723A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030" y="711059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7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5A7688-0B50-4B42-B7C0-FD3CB2A0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wsjp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C8E5518A-9E46-4E41-9444-C17AE967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401" y="1834166"/>
            <a:ext cx="9664311" cy="543617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587F78C-C16F-4B33-9B08-4242778F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73493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E3F0677-A19D-4AB7-9B77-3CE619B1C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957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6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27E126-EE4C-4F4B-BCA7-4949F0BB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wydawać się </a:t>
            </a:r>
            <a:r>
              <a:rPr lang="pl-PL" dirty="0"/>
              <a:t>+ bezokolicznik </a:t>
            </a:r>
            <a:br>
              <a:rPr lang="pl-PL" dirty="0"/>
            </a:br>
            <a:r>
              <a:rPr lang="pl-PL" dirty="0"/>
              <a:t>czy</a:t>
            </a:r>
            <a:br>
              <a:rPr lang="pl-PL" dirty="0"/>
            </a:br>
            <a:r>
              <a:rPr lang="pl-PL" i="1" dirty="0"/>
              <a:t>wydawać się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77085129-5985-41C6-83FC-194FBD90134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53592" y="2299317"/>
          <a:ext cx="7235301" cy="4275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5645">
                  <a:extLst>
                    <a:ext uri="{9D8B030D-6E8A-4147-A177-3AD203B41FA5}">
                      <a16:colId xmlns:a16="http://schemas.microsoft.com/office/drawing/2014/main" xmlns="" val="2676933697"/>
                    </a:ext>
                  </a:extLst>
                </a:gridCol>
                <a:gridCol w="6419656">
                  <a:extLst>
                    <a:ext uri="{9D8B030D-6E8A-4147-A177-3AD203B41FA5}">
                      <a16:colId xmlns:a16="http://schemas.microsoft.com/office/drawing/2014/main" xmlns="" val="4054304638"/>
                    </a:ext>
                  </a:extLst>
                </a:gridCol>
              </a:tblGrid>
              <a:tr h="551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NSPP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i="1" dirty="0">
                          <a:effectLst/>
                        </a:rPr>
                        <a:t>Ktoś wydaje się </a:t>
                      </a:r>
                      <a:r>
                        <a:rPr lang="pl-PL" sz="2000" dirty="0">
                          <a:effectLst/>
                        </a:rPr>
                        <a:t>(nie: </a:t>
                      </a:r>
                      <a:r>
                        <a:rPr lang="pl-PL" sz="2000" i="1" dirty="0">
                          <a:effectLst/>
                        </a:rPr>
                        <a:t>wydaje się być</a:t>
                      </a:r>
                      <a:r>
                        <a:rPr lang="pl-PL" sz="2000" dirty="0">
                          <a:effectLst/>
                        </a:rPr>
                        <a:t>) jakiś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4619761"/>
                  </a:ext>
                </a:extLst>
              </a:tr>
              <a:tr h="655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USJP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Brak kontekstów z bezokolicznikiem po </a:t>
                      </a:r>
                      <a:r>
                        <a:rPr lang="pl-PL" sz="2000" i="1" dirty="0">
                          <a:effectLst/>
                        </a:rPr>
                        <a:t>wydaje si</a:t>
                      </a:r>
                      <a:r>
                        <a:rPr lang="uk-UA" sz="2000" i="1" dirty="0">
                          <a:effectLst/>
                        </a:rPr>
                        <a:t>ę</a:t>
                      </a:r>
                      <a:endParaRPr lang="pl-PL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9302177"/>
                  </a:ext>
                </a:extLst>
              </a:tr>
              <a:tr h="12129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SWJP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Brak kontekstów z bezokolicznikiem po </a:t>
                      </a:r>
                      <a:r>
                        <a:rPr lang="pl-PL" sz="2000" i="1" dirty="0">
                          <a:effectLst/>
                        </a:rPr>
                        <a:t>wydaje si</a:t>
                      </a:r>
                      <a:r>
                        <a:rPr lang="uk-UA" sz="2000" i="1" dirty="0">
                          <a:effectLst/>
                        </a:rPr>
                        <a:t>ę</a:t>
                      </a:r>
                      <a:endParaRPr lang="pl-PL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3965653"/>
                  </a:ext>
                </a:extLst>
              </a:tr>
              <a:tr h="1854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ISJP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W ilustracji</a:t>
                      </a:r>
                      <a:r>
                        <a:rPr lang="uk-UA" sz="2000" dirty="0">
                          <a:effectLst/>
                        </a:rPr>
                        <a:t>: </a:t>
                      </a:r>
                      <a:r>
                        <a:rPr lang="pl-PL" sz="2000" i="1" dirty="0">
                          <a:effectLst/>
                        </a:rPr>
                        <a:t>Czekał cierpliwie, bo matka </a:t>
                      </a:r>
                      <a:r>
                        <a:rPr lang="pl-PL" sz="2000" i="1" spc="100" dirty="0">
                          <a:effectLst/>
                        </a:rPr>
                        <a:t>wydawała się już kończyć</a:t>
                      </a:r>
                      <a:r>
                        <a:rPr lang="pl-PL" sz="2000" i="1" dirty="0">
                          <a:effectLst/>
                        </a:rPr>
                        <a:t> swoją przydługą mowę..., Chłopiec </a:t>
                      </a:r>
                      <a:r>
                        <a:rPr lang="pl-PL" sz="2000" i="1" spc="100" dirty="0">
                          <a:effectLst/>
                        </a:rPr>
                        <a:t>wydaje się nie rozumieć</a:t>
                      </a:r>
                      <a:r>
                        <a:rPr lang="pl-PL" sz="2000" i="1" dirty="0">
                          <a:effectLst/>
                        </a:rPr>
                        <a:t> swojej sytuacji</a:t>
                      </a:r>
                      <a:endParaRPr lang="pl-PL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4853800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D44438B0-D4C5-48B7-92D1-9D51CA966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C68F9F6-E465-4E73-B3A4-458A5C37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202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0F4D027-84C3-48B3-AD43-43BDC9FE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wsjp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C3D99A5-78D9-4700-A97C-897323D7C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342" y="1814024"/>
            <a:ext cx="9818406" cy="552285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3CAC320-A631-40F5-857A-A83D62F5E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662490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47FAFF9-DA5C-4381-8CB0-DBC8925F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569" y="671635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6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2986D3-D9F7-4C44-BE64-EA2FB46A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48DDB30-4753-496B-AA97-2DAD6445A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50542"/>
            <a:ext cx="13793923" cy="7759083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4462857-1017-4795-BF50-F7811D40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293" y="328112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C5F8BDB-9131-4CD4-90B9-2F1BDEA5E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67" y="328112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8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F8F860-2723-49A5-A8AA-9F6857E7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77ACD3-E97B-47F5-B4D8-449F89B6A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To była </a:t>
            </a:r>
            <a:r>
              <a:rPr lang="pl-PL" i="1" u="sng" dirty="0"/>
              <a:t>możliwość otrzymać </a:t>
            </a:r>
            <a:r>
              <a:rPr lang="pl-PL" i="1" dirty="0"/>
              <a:t>więcej informacji o czasie okupacji 1939–1945, o tragicznych wydarzeniach II wojny światowej </a:t>
            </a:r>
            <a:r>
              <a:rPr lang="pl-PL" dirty="0"/>
              <a:t>(39–40 (621–622) 2010)</a:t>
            </a:r>
          </a:p>
          <a:p>
            <a:pPr marL="0" indent="0">
              <a:buNone/>
            </a:pPr>
            <a:r>
              <a:rPr lang="pl-PL" dirty="0"/>
              <a:t>Ale:</a:t>
            </a:r>
          </a:p>
          <a:p>
            <a:r>
              <a:rPr lang="pl-PL" i="1" dirty="0"/>
              <a:t>Nie </a:t>
            </a:r>
            <a:r>
              <a:rPr lang="pl-PL" i="1" dirty="0">
                <a:solidFill>
                  <a:schemeClr val="tx2">
                    <a:lumMod val="50000"/>
                  </a:schemeClr>
                </a:solidFill>
              </a:rPr>
              <a:t>mam</a:t>
            </a:r>
            <a:r>
              <a:rPr lang="pl-PL" i="1" dirty="0"/>
              <a:t> </a:t>
            </a:r>
            <a:r>
              <a:rPr lang="pl-PL" i="1" u="sng" dirty="0"/>
              <a:t>możliwości</a:t>
            </a:r>
            <a:r>
              <a:rPr lang="pl-PL" i="1" dirty="0"/>
              <a:t> często </a:t>
            </a:r>
            <a:r>
              <a:rPr lang="pl-PL" i="1" u="sng" dirty="0"/>
              <a:t>jeździć</a:t>
            </a:r>
            <a:endParaRPr lang="pl-PL" u="sng" dirty="0"/>
          </a:p>
          <a:p>
            <a:r>
              <a:rPr lang="pl-PL" i="1" dirty="0"/>
              <a:t>Nie </a:t>
            </a:r>
            <a:r>
              <a:rPr lang="pl-PL" i="1" dirty="0">
                <a:solidFill>
                  <a:schemeClr val="tx2">
                    <a:lumMod val="50000"/>
                  </a:schemeClr>
                </a:solidFill>
              </a:rPr>
              <a:t>mieliśmy</a:t>
            </a:r>
            <a:r>
              <a:rPr lang="pl-PL" i="1" dirty="0"/>
              <a:t> </a:t>
            </a:r>
            <a:r>
              <a:rPr lang="pl-PL" i="1" u="sng" dirty="0"/>
              <a:t>możliwości zobaczyć </a:t>
            </a:r>
            <a:r>
              <a:rPr lang="pl-PL" i="1" dirty="0"/>
              <a:t>całego miasta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85D7DBD-597A-4430-BF02-5FFAB3966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99B14C8E-1DEC-4674-B28F-68928A44F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958" y="772444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6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4D1A0C-3CED-49F4-8019-D9F48810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6A962D0-E3DD-4A67-9589-D24D0EE87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Był to płynący od serca dar dla rodaków z Ukrainy, która walczy o </a:t>
            </a:r>
            <a:r>
              <a:rPr lang="pl-PL" i="1" u="sng" dirty="0"/>
              <a:t>prawo istnieć </a:t>
            </a:r>
            <a:r>
              <a:rPr lang="pl-PL" dirty="0"/>
              <a:t>(91 (674) 2014)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i="1" dirty="0"/>
              <a:t>Inny słownik języka polskiego</a:t>
            </a:r>
            <a:r>
              <a:rPr lang="pl-PL" dirty="0"/>
              <a:t>:</a:t>
            </a:r>
          </a:p>
          <a:p>
            <a:r>
              <a:rPr lang="pl-PL" i="1" dirty="0"/>
              <a:t>Miał prawo zdenerwować się  </a:t>
            </a:r>
            <a:r>
              <a:rPr lang="pl-PL" dirty="0"/>
              <a:t>(t. 2: 254)</a:t>
            </a:r>
          </a:p>
          <a:p>
            <a:endParaRPr lang="pl-PL" dirty="0"/>
          </a:p>
          <a:p>
            <a:r>
              <a:rPr lang="pl-PL" dirty="0"/>
              <a:t>WSJP – brak połączeń i schematu składniowego z bezokolicznikiem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B37A5CD-CA8A-4F25-8D5F-19B20B90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7C705F7-6F1D-49CF-8042-64D9A9A4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24" y="762373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D63A8A-531B-4D25-BDCE-1078A085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badawczo-dydaktyczny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E1301B-FE1A-4FC9-8853-3D7761FB0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„Wzajemny transfer „językoznawstwo – glottodydaktyka”: współczesne problemy normatywne składni w języku ogólnopolskim i w polszczyźnie użytkowników z pierwszym językiem ukraińskim”, </a:t>
            </a:r>
          </a:p>
          <a:p>
            <a:pPr marL="0" indent="0">
              <a:buNone/>
            </a:pPr>
            <a:r>
              <a:rPr lang="pl-PL" dirty="0"/>
              <a:t>finansowany przez Narodową Agencję  Wymiany Akademickiej w ramach Programu POLONISTA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1F12D5B-0148-47BE-A445-AF5ACA7D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76" y="4202245"/>
            <a:ext cx="5553992" cy="210085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91BF8C91-1CB8-4410-A0E3-DA180EDFA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62" y="4474144"/>
            <a:ext cx="1944793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1DFB74-492E-4043-9CA4-9C94FF4F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B83FFB0-B3B0-4368-A452-1A6A4300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potrzebować co, szukać co, używać co </a:t>
            </a:r>
          </a:p>
          <a:p>
            <a:endParaRPr lang="pl-PL" i="1" dirty="0"/>
          </a:p>
          <a:p>
            <a:r>
              <a:rPr lang="pl-PL" i="1" dirty="0"/>
              <a:t>Dwie książki nie zdążę przeczytać do niedzieli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572A7DE-B214-4914-98A3-30D3B0D75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4DEA0AA-D174-44D3-B398-1F437362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25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9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483EC0-0EB4-4069-A6BE-E6405C71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D16706E-1C15-44D1-AB86-4D5C9C4A7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Jednak zakres jej zainteresowań naukowych nie </a:t>
            </a:r>
            <a:r>
              <a:rPr lang="pl-PL" i="1" u="sng" dirty="0"/>
              <a:t>ogranicza się tym tematem</a:t>
            </a:r>
            <a:r>
              <a:rPr lang="pl-PL" i="1" dirty="0"/>
              <a:t> </a:t>
            </a:r>
            <a:r>
              <a:rPr lang="pl-PL" dirty="0"/>
              <a:t>(80 (663) 2014)</a:t>
            </a:r>
          </a:p>
          <a:p>
            <a:endParaRPr lang="pl-PL" dirty="0"/>
          </a:p>
          <a:p>
            <a:r>
              <a:rPr lang="pl-PL" i="1" dirty="0">
                <a:solidFill>
                  <a:schemeClr val="tx2">
                    <a:lumMod val="50000"/>
                  </a:schemeClr>
                </a:solidFill>
              </a:rPr>
              <a:t>Nie</a:t>
            </a:r>
            <a:r>
              <a:rPr lang="pl-PL" i="1" dirty="0"/>
              <a:t> </a:t>
            </a:r>
            <a:r>
              <a:rPr lang="pl-PL" i="1" u="sng" dirty="0"/>
              <a:t>ograniczaj się myślami</a:t>
            </a:r>
            <a:r>
              <a:rPr lang="pl-PL" i="1" dirty="0"/>
              <a:t>: „Tego nie mogę mieć, na to mnie nie stać” – koniec z takim myśleniem!</a:t>
            </a:r>
            <a:r>
              <a:rPr lang="pl-PL" dirty="0"/>
              <a:t> (NKJP, http://www.nkjp.uni.lodz.pl). </a:t>
            </a:r>
          </a:p>
          <a:p>
            <a:pPr marL="0" indent="0">
              <a:buNone/>
            </a:pPr>
            <a:r>
              <a:rPr lang="pl-PL" dirty="0"/>
              <a:t>	Semantyka: ograniczenia w sferze mentalnej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A49C571-97A9-4BB0-8C19-AA87A4857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46570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25C7A13-62DF-4350-96F6-94CD2ECCD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24" y="746570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42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C5C5B03-CD51-4617-B5B7-22FF1E7C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746A87-59D9-4B6E-9861-20B3C0D2D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00" y="2274729"/>
            <a:ext cx="961386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Rekcja miejscownikowa / biernikowa: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Położyć, postawić  na co; zanurzyć (się) w co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i="1" dirty="0"/>
              <a:t>Dziewczyna </a:t>
            </a:r>
            <a:r>
              <a:rPr lang="pl-PL" i="1" u="sng" dirty="0"/>
              <a:t>zanurzyła się we wspomnienia</a:t>
            </a:r>
            <a:r>
              <a:rPr lang="pl-PL" dirty="0"/>
              <a:t> (15–16 (587–588) 2008)</a:t>
            </a:r>
          </a:p>
          <a:p>
            <a:pPr marL="0" indent="0">
              <a:buNone/>
            </a:pPr>
            <a:r>
              <a:rPr lang="pl-PL" dirty="0"/>
              <a:t>WSJP:</a:t>
            </a:r>
          </a:p>
          <a:p>
            <a:r>
              <a:rPr lang="pl-PL" i="1" dirty="0"/>
              <a:t>Znów chwyta w szczypce rozpaloną na pomarańczowo podkowę i </a:t>
            </a:r>
            <a:r>
              <a:rPr lang="pl-PL" i="1" u="sng" dirty="0"/>
              <a:t>zanurza w wiadro </a:t>
            </a:r>
            <a:r>
              <a:rPr lang="pl-PL" i="1" dirty="0"/>
              <a:t>z zimną wodą.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BEA6C9F-9CBC-4310-90AC-7EDFED7C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76965D0-4C9A-4FF2-8774-77D81866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569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0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70A82A-2E10-4A62-BC1B-6C35C15C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3C29F97-B6E0-4C6F-91DD-0058006E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 [...] stwarzać odpowiednie </a:t>
            </a:r>
            <a:r>
              <a:rPr lang="pl-PL" i="1" u="sng" dirty="0"/>
              <a:t>warunki dla ujawienia</a:t>
            </a:r>
            <a:r>
              <a:rPr lang="pl-PL" i="1" dirty="0"/>
              <a:t>, </a:t>
            </a:r>
            <a:r>
              <a:rPr lang="pl-PL" i="1" u="sng" dirty="0"/>
              <a:t>zachowania oraz rozwoju</a:t>
            </a:r>
            <a:r>
              <a:rPr lang="pl-PL" i="1" dirty="0"/>
              <a:t> tej identyczności, tworząc klimat wyrozumiałości i dialogu </a:t>
            </a:r>
            <a:r>
              <a:rPr lang="pl-PL" dirty="0"/>
              <a:t>(56–57 (639–640) 2012) </a:t>
            </a:r>
          </a:p>
          <a:p>
            <a:r>
              <a:rPr lang="pl-PL" i="1" dirty="0"/>
              <a:t>[...] która jest nam </a:t>
            </a:r>
            <a:r>
              <a:rPr lang="pl-PL" i="1" u="sng" dirty="0"/>
              <a:t>potrzebna dla prac </a:t>
            </a:r>
            <a:r>
              <a:rPr lang="pl-PL" i="1" dirty="0"/>
              <a:t>renowacyjnych [...] </a:t>
            </a:r>
            <a:r>
              <a:rPr lang="pl-PL" dirty="0"/>
              <a:t>(85–86 (668–669) 2014)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58274C8-C5DA-48AA-908F-BC0D3239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1F982B5-E17E-4C68-9498-FDD6983DE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47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10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B1FA996-82B6-43E9-9124-A91B3555A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814" y="753228"/>
            <a:ext cx="1115665" cy="104250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5E2183-E21D-4584-AAD0-7228C3C8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54E751-3939-44F4-BDF6-0D0288BE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dirty="0"/>
              <a:t>	Internet:</a:t>
            </a:r>
          </a:p>
          <a:p>
            <a:r>
              <a:rPr lang="pl-PL" i="1" dirty="0"/>
              <a:t>Wszystko dla Ogrodu</a:t>
            </a:r>
          </a:p>
          <a:p>
            <a:r>
              <a:rPr lang="pl-PL" i="1" dirty="0"/>
              <a:t>Wszystko dla Sklepu</a:t>
            </a:r>
          </a:p>
          <a:p>
            <a:r>
              <a:rPr lang="pl-PL" i="1" dirty="0"/>
              <a:t>Wszystko dla Domu</a:t>
            </a:r>
          </a:p>
          <a:p>
            <a:endParaRPr lang="pl-PL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30C4BA6-8041-4B6D-B9DB-2A19F5FF0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728814"/>
            <a:ext cx="280440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D3BAD2-E0FA-4CF7-98A1-1770C982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17509EA2-EDE0-4248-BA63-F0515C490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470" y="612559"/>
            <a:ext cx="7091689" cy="602793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33DCBE5-6D93-4243-8B3B-823C6F1A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688062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E38B37A-CBE9-4165-900E-FB7EEC165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5258" y="1834166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1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B47600-CAAF-4F27-8F33-F4F2A5E9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Elipsy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D0A25A5-547C-4C24-8736-DF2654C15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Tylko tym razem wystąpili w okrojonym składzie, ale było na co popatrzeć i [czego] posłuchać </a:t>
            </a:r>
            <a:r>
              <a:rPr lang="pl-PL" dirty="0"/>
              <a:t>(129–130 (711–712) 2018)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83D36A4-E49A-455E-86A7-29DBA329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84467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694895E-D69E-4A34-BF06-E9B2BE932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13" y="802757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36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17A0DF-B52F-446E-BB3C-B330F6BC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7BE5170-5087-4722-A258-EE1C1FA3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Zakłócenie komunikacyjne:</a:t>
            </a:r>
          </a:p>
          <a:p>
            <a:r>
              <a:rPr lang="pl-PL" i="1" dirty="0"/>
              <a:t>Takie połączenie występów z wypoczynkiem z pewnością </a:t>
            </a:r>
            <a:r>
              <a:rPr lang="pl-PL" i="1" u="sng" dirty="0"/>
              <a:t>zaowocuje [czym?] </a:t>
            </a:r>
            <a:r>
              <a:rPr lang="pl-PL" i="1" dirty="0"/>
              <a:t>i zachęci do dalszej pracy na rzecz rozwoju polskiej kultury </a:t>
            </a:r>
            <a:r>
              <a:rPr lang="pl-PL" dirty="0"/>
              <a:t>(26–27 (608–609) 2009);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7BFB82C-6D0B-4EF8-92FE-A9BD9C09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73370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42CB116-730B-4210-AF71-4102ECEE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13" y="782515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7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CE3145-5F0F-4DAF-ACC4-07196A4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Orzecznik </a:t>
            </a:r>
            <a:r>
              <a:rPr lang="uk-UA" dirty="0"/>
              <a:t/>
            </a:r>
            <a:br>
              <a:rPr lang="uk-UA" dirty="0"/>
            </a:br>
            <a:r>
              <a:rPr lang="pl-PL" dirty="0"/>
              <a:t>wyrażony przymiotnikiem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C8E227B-41FF-486D-8DE3-0E0C4369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*(?) Robi się spokojnym, zdecydowanym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98A0815-D537-4CFE-AD8C-B6607F7C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84467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98AFB18-ADBF-414E-AD2F-06F9079B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713" y="802757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57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77DDCB4-1CCC-4428-8D91-2CBEC56DA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3D7FFB-79D5-4B2F-8CE5-5D303E262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Szyk segmentu </a:t>
            </a:r>
            <a:r>
              <a:rPr lang="pl-PL" i="1" dirty="0"/>
              <a:t>się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ECB6C2-64CA-4DFF-A2C6-26773F82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19104D7-F51B-4E5A-8756-83705979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569" y="746570"/>
            <a:ext cx="1115665" cy="1042506"/>
          </a:xfrm>
          <a:prstGeom prst="rect">
            <a:avLst/>
          </a:prstGeom>
        </p:spPr>
      </p:pic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xmlns="" id="{8BEC67C1-01BB-410B-BE94-C08BD46E2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74444" y="1805150"/>
            <a:ext cx="5425613" cy="38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F235FF-F7E5-485B-9138-811EFC6D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249D76-7888-46EA-8E04-E7B02BB6A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 typ konstrukcji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(np. współrzędne i podrzędne, bezosobowe etc.) lub </a:t>
            </a:r>
            <a:r>
              <a:rPr lang="pl-PL" sz="2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reguła składniowa </a:t>
            </a:r>
            <a:r>
              <a:rPr lang="pl-PL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(np. reguły szyku)</a:t>
            </a:r>
          </a:p>
          <a:p>
            <a:pPr marL="0" indent="0">
              <a:buNone/>
            </a:pPr>
            <a:r>
              <a:rPr lang="pl-PL" sz="2800" u="sng" dirty="0">
                <a:solidFill>
                  <a:schemeClr val="tx1">
                    <a:lumMod val="95000"/>
                  </a:schemeClr>
                </a:solidFill>
              </a:rPr>
              <a:t>2) pochodzenie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</a:rPr>
              <a:t> odstępstwa od normy (ustalenie, czy źródłem odstępstwa jest interferencja z języka ukraińskiego)</a:t>
            </a:r>
          </a:p>
          <a:p>
            <a:pPr marL="0" indent="0">
              <a:buNone/>
            </a:pPr>
            <a:r>
              <a:rPr lang="pl-PL" sz="2800" u="sng" dirty="0">
                <a:solidFill>
                  <a:schemeClr val="tx1">
                    <a:lumMod val="95000"/>
                  </a:schemeClr>
                </a:solidFill>
              </a:rPr>
              <a:t>3) ranga</a:t>
            </a:r>
            <a:r>
              <a:rPr lang="pl-PL" sz="2800" dirty="0">
                <a:solidFill>
                  <a:schemeClr val="tx1">
                    <a:lumMod val="95000"/>
                  </a:schemeClr>
                </a:solidFill>
              </a:rPr>
              <a:t> odstępstwa od normy (dewiacje oczywiste oraz struktury występujące także w uzusie ogólnopolskim, których status normatywny jest dyskusyjny)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1DC4231-15BF-41F8-9475-7D2D8F03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82AFD8A-F3D4-43CD-A2BE-99EB26A0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251" y="772444"/>
            <a:ext cx="110956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58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1CE531-BA04-4B79-AC7C-DF82C756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2D39B0F-5A48-4654-B2F3-C3F299519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455927" y="1373820"/>
            <a:ext cx="6062647" cy="4323423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12E2C15-506B-4E3F-A515-144DFBB02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9488EC0-DF8C-4993-8367-3F170E78C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447" y="77151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03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6C4540-706F-45D2-8F2D-F2FA95E2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08D21F9-F232-418C-BD40-C01083BE4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17091" y="1768249"/>
            <a:ext cx="5738629" cy="3708588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727D44B-EF79-4CB6-A4F4-37607D9DC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50F25A3-40FE-438A-BFE0-FB5DA1763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569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5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861A41-B1D3-4022-9763-06668B9B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C71233D-9408-41C2-B6A0-DE07AA055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63118" y="1547346"/>
            <a:ext cx="6049985" cy="4038365"/>
          </a:xfr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CFE9695-A90E-41ED-9101-A7D2C9A7E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8695770-EEBA-47AF-A9B7-AFCFE901B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324" y="762373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64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BB569C-8F22-4985-8658-E04F5B69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6BE3197-D021-4CBC-A54F-3FD03330E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Głębsza językoznawcza analiza materiału składniowego pod względem współczesnego kształtu normy naturalnej umożliwia zastosowanie bardziej odpowiednich podejść do oceny polszczyzny obcokrajowców.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6D6EB80-8CFC-4809-82D1-FB7C9F502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931AB77-5A70-41CA-854A-0A256637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691" y="755447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79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8F9412-6955-4FA8-8550-EE834D5C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DADCD6-15FC-497A-A33A-BF507A01D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115" y="2272683"/>
            <a:ext cx="9664352" cy="3663506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/>
              <a:t>								https://polonista.umk.pl/pages/home/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4B01FB2-24A2-4DAB-8B5C-85CEAD34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64" y="763299"/>
            <a:ext cx="2804403" cy="10607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26B489F-24BD-4270-AD5F-55F6E6216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40" y="763299"/>
            <a:ext cx="1109568" cy="10425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C21EEBD3-F5F3-468C-98BC-BA3D8ABA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13" y="1501059"/>
            <a:ext cx="6229229" cy="49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2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BEF0B74-2B9F-4FAA-854F-9D9D57479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63299"/>
            <a:ext cx="2804403" cy="106079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32BD92-AA44-4783-8F87-B5C9D1BA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2A2B9F4-8BD6-4E3C-8391-272C4450E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				</a:t>
            </a:r>
            <a:r>
              <a:rPr lang="pl-PL" sz="2800" dirty="0"/>
              <a:t>Dziękuję za uwagę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63BB855-5718-4B5A-9CF4-7BF2D2A7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24" y="763299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82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C6B7C6-1E80-41DF-83D9-BB490FE8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Kryterium pochodzenia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63CEE0-98AD-4953-9F9E-7F06BA06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Interferencje zewnętrzne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Kalki składniowe (poza zilustrowanymi w części 1):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Ale największą wartością dla każdego Polaka jest Opłatek, który nas łączy niezależnie od tego, </a:t>
            </a:r>
            <a:r>
              <a:rPr lang="pl-PL" i="1" u="sng" dirty="0"/>
              <a:t>gdzie byśmy się</a:t>
            </a:r>
            <a:r>
              <a:rPr lang="pl-PL" i="1" dirty="0"/>
              <a:t> nie znajdowali </a:t>
            </a:r>
            <a:r>
              <a:rPr lang="pl-PL" dirty="0"/>
              <a:t>(129-130 (711-712) 2018)</a:t>
            </a:r>
          </a:p>
          <a:p>
            <a:pPr marL="0" indent="0">
              <a:buNone/>
            </a:pPr>
            <a:r>
              <a:rPr lang="pl-PL" i="1" u="sng" dirty="0"/>
              <a:t>Nie zważając na to</a:t>
            </a:r>
            <a:r>
              <a:rPr lang="pl-PL" i="1" dirty="0"/>
              <a:t>, że pogoda nie dopisywała dobremu nastrojowi, na sobotni koncert przybyło wielu wielbicieli muzyki ludowej, gości oraz mieszkańców miasta </a:t>
            </a:r>
            <a:r>
              <a:rPr lang="pl-PL" dirty="0"/>
              <a:t>(136-137 (718-719) 2018)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48BD7AB-43E0-4CEE-B4FB-F3C8892E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38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12C3AF9-0104-4FCD-8D0C-10FF3A0B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47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7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99F196-CB57-4120-BE32-1AB87B29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37A0010-D988-4F01-B413-D03CE0B0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u="sng" dirty="0"/>
              <a:t>Nie było w niej </a:t>
            </a:r>
            <a:r>
              <a:rPr lang="pl-PL" i="1" dirty="0"/>
              <a:t>młodszych i starszych braci</a:t>
            </a:r>
            <a:r>
              <a:rPr lang="pl-PL" dirty="0"/>
              <a:t> (39-40 (621-622) 2010)</a:t>
            </a:r>
          </a:p>
          <a:p>
            <a:r>
              <a:rPr lang="pl-PL" i="1" dirty="0"/>
              <a:t>Lecz czasami taka myśl pojawia się, szczególnie kiedy </a:t>
            </a:r>
            <a:r>
              <a:rPr lang="pl-PL" i="1" u="sng" dirty="0"/>
              <a:t>trzeba oddawać</a:t>
            </a:r>
            <a:r>
              <a:rPr lang="pl-PL" i="1" dirty="0"/>
              <a:t> do druku gazetę, a obiecany przez oddziały Towarzystwa materiał nie jest dostarczony na czas. Wtedy </a:t>
            </a:r>
            <a:r>
              <a:rPr lang="pl-PL" i="1" u="sng" dirty="0"/>
              <a:t>trzeba</a:t>
            </a:r>
            <a:r>
              <a:rPr lang="pl-PL" i="1" dirty="0"/>
              <a:t> terminowo </a:t>
            </a:r>
            <a:r>
              <a:rPr lang="pl-PL" i="1" u="sng" dirty="0"/>
              <a:t>przygotowywać</a:t>
            </a:r>
            <a:r>
              <a:rPr lang="pl-PL" i="1" dirty="0"/>
              <a:t> go samemu </a:t>
            </a:r>
            <a:r>
              <a:rPr lang="pl-PL" dirty="0"/>
              <a:t>(15-16 (587-588) 2008)</a:t>
            </a:r>
          </a:p>
          <a:p>
            <a:r>
              <a:rPr lang="pl-PL" i="1" dirty="0"/>
              <a:t>I </a:t>
            </a:r>
            <a:r>
              <a:rPr lang="pl-PL" i="1" u="sng" dirty="0"/>
              <a:t>ciekawie</a:t>
            </a:r>
            <a:r>
              <a:rPr lang="pl-PL" i="1" dirty="0"/>
              <a:t>, że wśród obecnych mieszkańców </a:t>
            </a:r>
            <a:r>
              <a:rPr lang="pl-PL" i="1" dirty="0" err="1"/>
              <a:t>Czerniowiec</a:t>
            </a:r>
            <a:r>
              <a:rPr lang="pl-PL" i="1" dirty="0"/>
              <a:t> znalazło się dwie starsze panie [...], które [...] </a:t>
            </a:r>
            <a:r>
              <a:rPr lang="pl-PL" dirty="0"/>
              <a:t>(36-37 (618-619) 2010)</a:t>
            </a:r>
          </a:p>
          <a:p>
            <a:r>
              <a:rPr lang="pl-PL" i="1" dirty="0"/>
              <a:t>Dzień Konstytucji, którą, mówiąc na marginesie, Polska </a:t>
            </a:r>
            <a:r>
              <a:rPr lang="pl-PL" i="1" u="sng" dirty="0"/>
              <a:t>przyjęła pierwszą</a:t>
            </a:r>
            <a:r>
              <a:rPr lang="pl-PL" i="1" dirty="0"/>
              <a:t> wśród państw Europy </a:t>
            </a:r>
            <a:r>
              <a:rPr lang="pl-PL" dirty="0"/>
              <a:t>(23-24 (605-606) 2009)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BF87103-DE08-4D47-9849-C0946278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A3C657A-EA89-4AD7-A03B-9ABC0BCB0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13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BAF422-665F-48DE-A900-230BEA33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Brak wpływu </a:t>
            </a:r>
            <a:r>
              <a:rPr lang="pl-PL" sz="2800" dirty="0" err="1"/>
              <a:t>zewnątrzinterferencyjnego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F328B80-5D68-4BC1-A4D4-C35EBF588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dirty="0"/>
              <a:t>	</a:t>
            </a:r>
            <a:r>
              <a:rPr lang="pl-PL" dirty="0"/>
              <a:t>Hiperpoprawność: </a:t>
            </a:r>
          </a:p>
          <a:p>
            <a:r>
              <a:rPr lang="pl-PL" i="1" dirty="0"/>
              <a:t>Wysoko wykwalifikowani lektorzy </a:t>
            </a:r>
            <a:r>
              <a:rPr lang="pl-PL" i="1" u="sng" dirty="0"/>
              <a:t>stosowali</a:t>
            </a:r>
            <a:r>
              <a:rPr lang="pl-PL" i="1" dirty="0"/>
              <a:t> </a:t>
            </a:r>
            <a:r>
              <a:rPr lang="pl-PL" i="1" u="sng" dirty="0"/>
              <a:t>nowoczesnych metod</a:t>
            </a:r>
            <a:r>
              <a:rPr lang="pl-PL" i="1" dirty="0"/>
              <a:t> pracy </a:t>
            </a:r>
            <a:r>
              <a:rPr lang="pl-PL" dirty="0"/>
              <a:t>(39–40 (621–622) 2010)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	Wpływ wewnętrzny:</a:t>
            </a:r>
          </a:p>
          <a:p>
            <a:r>
              <a:rPr lang="pl-PL" dirty="0"/>
              <a:t>Przykłady typu </a:t>
            </a:r>
            <a:r>
              <a:rPr lang="pl-PL" i="1" dirty="0"/>
              <a:t>pytać o czym </a:t>
            </a:r>
            <a:r>
              <a:rPr lang="pl-PL" dirty="0"/>
              <a:t>(zam. </a:t>
            </a:r>
            <a:r>
              <a:rPr lang="pl-PL" i="1" dirty="0"/>
              <a:t>o co</a:t>
            </a:r>
            <a:r>
              <a:rPr lang="pl-PL" dirty="0"/>
              <a:t>), </a:t>
            </a:r>
            <a:r>
              <a:rPr lang="pl-PL" i="1" dirty="0"/>
              <a:t>martwić się o kim </a:t>
            </a:r>
            <a:r>
              <a:rPr lang="pl-PL" dirty="0"/>
              <a:t>(zam. </a:t>
            </a:r>
            <a:r>
              <a:rPr lang="pl-PL" i="1" dirty="0"/>
              <a:t>o kogo</a:t>
            </a:r>
            <a:r>
              <a:rPr lang="pl-PL" dirty="0"/>
              <a:t>) </a:t>
            </a:r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96E2511-CF56-4CB3-81DB-5F8D58F4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89ECC0B-DD64-4B4F-AC1B-D4A08C90C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13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8A7DA9-894B-4E28-BB5E-034DC6D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Uniwersalia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8D2977F-6F75-4FED-83B0-BF98DDA67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Musimy tu nie tylko </a:t>
            </a:r>
            <a:r>
              <a:rPr lang="pl-PL" i="1" u="sng" dirty="0"/>
              <a:t>przypomnieć</a:t>
            </a:r>
            <a:r>
              <a:rPr lang="pl-PL" i="1" dirty="0"/>
              <a:t> [zespoły], lecz również </a:t>
            </a:r>
            <a:r>
              <a:rPr lang="pl-PL" i="1" u="sng" dirty="0"/>
              <a:t>podziękować zespołom</a:t>
            </a:r>
            <a:r>
              <a:rPr lang="pl-PL" i="1" dirty="0"/>
              <a:t> folklorystycznym bukowińskich Polaków</a:t>
            </a:r>
            <a:r>
              <a:rPr lang="pl-PL" dirty="0"/>
              <a:t> (25 (607) 2009)</a:t>
            </a:r>
          </a:p>
          <a:p>
            <a:r>
              <a:rPr lang="pl-PL" i="1" dirty="0"/>
              <a:t>[...] </a:t>
            </a:r>
            <a:r>
              <a:rPr lang="pl-PL" i="1" u="sng" dirty="0"/>
              <a:t>partneró</a:t>
            </a:r>
            <a:r>
              <a:rPr lang="pl-PL" i="1" dirty="0"/>
              <a:t>w w Przemyślu </a:t>
            </a:r>
            <a:r>
              <a:rPr lang="pl-PL" i="1" u="sng" dirty="0"/>
              <a:t>przywitał i wręczy</a:t>
            </a:r>
            <a:r>
              <a:rPr lang="pl-PL" i="1" dirty="0"/>
              <a:t>ł [im] pamiętne prezenty kierownik delegacji doc. Władysław </a:t>
            </a:r>
            <a:r>
              <a:rPr lang="pl-PL" i="1" dirty="0" err="1"/>
              <a:t>Strutyński</a:t>
            </a:r>
            <a:r>
              <a:rPr lang="pl-PL" i="1" dirty="0"/>
              <a:t> </a:t>
            </a:r>
            <a:r>
              <a:rPr lang="pl-PL" dirty="0"/>
              <a:t>(114 (697) 2016)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C880906-27CC-4C16-99D0-D0E0787E7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1FF06EC-7A36-4DBF-9F72-CDD90A99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25" y="753228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449AFCA-0B2D-4F43-B062-CECD78F1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B0588E-326C-4D26-9C83-A254BCE4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	Uzgodnienie „do sąsiada”: </a:t>
            </a:r>
          </a:p>
          <a:p>
            <a:r>
              <a:rPr lang="pl-PL" i="1" dirty="0"/>
              <a:t>[...] </a:t>
            </a:r>
            <a:r>
              <a:rPr lang="pl-PL" i="1" u="sng" dirty="0"/>
              <a:t>odbyła </a:t>
            </a:r>
            <a:r>
              <a:rPr lang="pl-PL" i="1" dirty="0"/>
              <a:t>się </a:t>
            </a:r>
            <a:r>
              <a:rPr lang="pl-PL" i="1" u="sng" dirty="0"/>
              <a:t>wystawa</a:t>
            </a:r>
            <a:r>
              <a:rPr lang="pl-PL" i="1" dirty="0"/>
              <a:t> plonów i specjałów kulinarnych, </a:t>
            </a:r>
            <a:r>
              <a:rPr lang="pl-PL" i="1" u="sng" dirty="0"/>
              <a:t>piknik</a:t>
            </a:r>
            <a:r>
              <a:rPr lang="pl-PL" i="1" dirty="0"/>
              <a:t> i </a:t>
            </a:r>
            <a:r>
              <a:rPr lang="pl-PL" i="1" u="sng" dirty="0"/>
              <a:t>koncert</a:t>
            </a:r>
            <a:r>
              <a:rPr lang="pl-PL" i="1" dirty="0"/>
              <a:t> folklorystyczny z udziałem zespołów [...] </a:t>
            </a:r>
            <a:r>
              <a:rPr lang="pl-PL" dirty="0"/>
              <a:t>(112-113 (695-696) 2016)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4B23259-ED5E-4F76-AF1D-004C0947F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4154"/>
            <a:ext cx="2804403" cy="10607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E915D64-AEE7-4D80-8B38-FD4340E21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14" y="772444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A6D840-53CA-4E72-9A19-8C80EAE1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 Kryterium rangi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B95CA32-06AD-4ABA-873B-2A731FD53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Struktury „błędne” na tle rozstrzygnięć kodyfikacyjnych, ale występujące w uzusie ogólnopolskim: dalsze badania nad ich frekwencją i akceptowalnością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8945819-F489-42D8-AD04-44FEE4525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597" y="753228"/>
            <a:ext cx="2804403" cy="106079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6DE03EB-BE0D-49CF-AC5B-09BCEE17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569" y="746570"/>
            <a:ext cx="111566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892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1778</TotalTime>
  <Words>855</Words>
  <Application>Microsoft Office PowerPoint</Application>
  <PresentationFormat>Panoramiczny</PresentationFormat>
  <Paragraphs>104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Times New Roman</vt:lpstr>
      <vt:lpstr>Trebuchet MS</vt:lpstr>
      <vt:lpstr>Berlin</vt:lpstr>
      <vt:lpstr>  Typy odstępstw od normy składniowej  w polszczyźnie użytkowników  z pierwszym językiem ukraińskim Cz. 2: Kryteria: pochodzenia i rangi </vt:lpstr>
      <vt:lpstr>Projekt badawczo-dydaktyczny</vt:lpstr>
      <vt:lpstr>Kryteria</vt:lpstr>
      <vt:lpstr>2. Kryterium pochodzenia</vt:lpstr>
      <vt:lpstr>Prezentacja programu PowerPoint</vt:lpstr>
      <vt:lpstr>Brak wpływu zewnątrzinterferencyjnego</vt:lpstr>
      <vt:lpstr>Uniwersalia</vt:lpstr>
      <vt:lpstr>Prezentacja programu PowerPoint</vt:lpstr>
      <vt:lpstr>3. Kryterium rangi</vt:lpstr>
      <vt:lpstr>Prezentacja programu PowerPoint</vt:lpstr>
      <vt:lpstr> planować + bezokolicznik  czy planować + rzeczownik odczasownikowy </vt:lpstr>
      <vt:lpstr>Prezentacja programu PowerPoint</vt:lpstr>
      <vt:lpstr>wsjp </vt:lpstr>
      <vt:lpstr>wsjp</vt:lpstr>
      <vt:lpstr> wydawać się + bezokolicznik  czy wydawać się </vt:lpstr>
      <vt:lpstr>wsjp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Elipsy</vt:lpstr>
      <vt:lpstr>Prezentacja programu PowerPoint</vt:lpstr>
      <vt:lpstr>Orzecznik  wyrażony przymiotnikiem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</dc:creator>
  <cp:lastModifiedBy>R1</cp:lastModifiedBy>
  <cp:revision>100</cp:revision>
  <dcterms:created xsi:type="dcterms:W3CDTF">2023-05-07T09:20:44Z</dcterms:created>
  <dcterms:modified xsi:type="dcterms:W3CDTF">2024-03-14T21:46:14Z</dcterms:modified>
</cp:coreProperties>
</file>